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77" r:id="rId5"/>
    <p:sldId id="279" r:id="rId6"/>
    <p:sldId id="289" r:id="rId7"/>
    <p:sldId id="300" r:id="rId8"/>
    <p:sldId id="265" r:id="rId9"/>
    <p:sldId id="259" r:id="rId10"/>
    <p:sldId id="266" r:id="rId11"/>
    <p:sldId id="280" r:id="rId12"/>
    <p:sldId id="284" r:id="rId13"/>
    <p:sldId id="283" r:id="rId14"/>
    <p:sldId id="298" r:id="rId15"/>
    <p:sldId id="293" r:id="rId16"/>
    <p:sldId id="294" r:id="rId17"/>
    <p:sldId id="295" r:id="rId18"/>
    <p:sldId id="296" r:id="rId19"/>
    <p:sldId id="297" r:id="rId20"/>
    <p:sldId id="299" r:id="rId21"/>
    <p:sldId id="268" r:id="rId22"/>
    <p:sldId id="301" r:id="rId23"/>
    <p:sldId id="292" r:id="rId24"/>
    <p:sldId id="303" r:id="rId25"/>
    <p:sldId id="271" r:id="rId26"/>
    <p:sldId id="276" r:id="rId27"/>
    <p:sldId id="270" r:id="rId28"/>
    <p:sldId id="290" r:id="rId29"/>
    <p:sldId id="302" r:id="rId30"/>
    <p:sldId id="272" r:id="rId31"/>
    <p:sldId id="260" r:id="rId32"/>
    <p:sldId id="261" r:id="rId33"/>
    <p:sldId id="262" r:id="rId34"/>
    <p:sldId id="263" r:id="rId35"/>
    <p:sldId id="264" r:id="rId36"/>
    <p:sldId id="273" r:id="rId37"/>
    <p:sldId id="274" r:id="rId38"/>
    <p:sldId id="275" r:id="rId39"/>
    <p:sldId id="267" r:id="rId40"/>
    <p:sldId id="285" r:id="rId41"/>
    <p:sldId id="286" r:id="rId42"/>
    <p:sldId id="28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33874CE-019A-4496-B019-CBF17F6919B8}">
          <p14:sldIdLst>
            <p14:sldId id="256"/>
            <p14:sldId id="257"/>
            <p14:sldId id="258"/>
            <p14:sldId id="277"/>
            <p14:sldId id="279"/>
            <p14:sldId id="289"/>
            <p14:sldId id="300"/>
            <p14:sldId id="265"/>
            <p14:sldId id="259"/>
            <p14:sldId id="266"/>
            <p14:sldId id="280"/>
            <p14:sldId id="284"/>
            <p14:sldId id="283"/>
            <p14:sldId id="298"/>
            <p14:sldId id="293"/>
            <p14:sldId id="294"/>
            <p14:sldId id="295"/>
            <p14:sldId id="296"/>
            <p14:sldId id="297"/>
            <p14:sldId id="299"/>
            <p14:sldId id="268"/>
            <p14:sldId id="301"/>
            <p14:sldId id="292"/>
            <p14:sldId id="303"/>
            <p14:sldId id="271"/>
            <p14:sldId id="276"/>
            <p14:sldId id="270"/>
            <p14:sldId id="290"/>
            <p14:sldId id="302"/>
            <p14:sldId id="272"/>
            <p14:sldId id="260"/>
            <p14:sldId id="261"/>
            <p14:sldId id="262"/>
            <p14:sldId id="263"/>
            <p14:sldId id="264"/>
            <p14:sldId id="273"/>
            <p14:sldId id="274"/>
            <p14:sldId id="275"/>
          </p14:sldIdLst>
        </p14:section>
        <p14:section name="Archive (Disregard these)" id="{9569C049-50EF-4C9B-B3F3-A6991EA694FD}">
          <p14:sldIdLst>
            <p14:sldId id="267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671" autoAdjust="0"/>
  </p:normalViewPr>
  <p:slideViewPr>
    <p:cSldViewPr snapToGrid="0">
      <p:cViewPr varScale="1">
        <p:scale>
          <a:sx n="87" d="100"/>
          <a:sy n="87" d="100"/>
        </p:scale>
        <p:origin x="13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2D790-0CAC-4BBB-A19B-9F62EB2ADCE5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60CC8-4329-421F-9B91-068438038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19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context for each of these goals &gt;&gt; pushing for the 4 and 5</a:t>
            </a:r>
          </a:p>
          <a:p>
            <a:r>
              <a:rPr lang="en-US" dirty="0"/>
              <a:t>*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41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actions here for curiosity.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FORMALIZE THIS IN DATA NARRATIVE </a:t>
            </a:r>
            <a:r>
              <a:rPr lang="en-US" dirty="0">
                <a:sym typeface="Wingdings" panose="05000000000000000000" pitchFamily="2" charset="2"/>
              </a:rPr>
              <a:t> then update this slide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0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PORTFOLIO &gt;&gt; then update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70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UPDATE PORTFOLIO &gt;&gt; then update this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32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UPDATE PORTFOLIO &gt;&gt; then update this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19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UPDATE PORTFOLIO &gt;&gt; then update this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24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TYPE THIS OUT!</a:t>
            </a:r>
          </a:p>
          <a:p>
            <a:r>
              <a:rPr lang="en-US" dirty="0"/>
              <a:t>How will this insight change my actions in the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93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 TO TYPE THIS OUT!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will this insight change my actions in the future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32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need to adjust this investigation here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56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FORMALIZE THIS IN DATA NARRATIVE </a:t>
            </a:r>
            <a:r>
              <a:rPr lang="en-US" dirty="0">
                <a:sym typeface="Wingdings" panose="05000000000000000000" pitchFamily="2" charset="2"/>
              </a:rPr>
              <a:t> then update this slide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96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FORMALIZE THIS IN DATA NARRATIVE </a:t>
            </a:r>
            <a:r>
              <a:rPr lang="en-US" dirty="0">
                <a:sym typeface="Wingdings" panose="05000000000000000000" pitchFamily="2" charset="2"/>
              </a:rPr>
              <a:t> then update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07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FORMALIZE THIS IN DATA NARRATIVE </a:t>
            </a:r>
            <a:r>
              <a:rPr lang="en-US" dirty="0">
                <a:sym typeface="Wingdings" panose="05000000000000000000" pitchFamily="2" charset="2"/>
              </a:rPr>
              <a:t> then update this slide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47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FORMALIZE THIS IN DATA NARRATIVE </a:t>
            </a:r>
            <a:r>
              <a:rPr lang="en-US" dirty="0">
                <a:sym typeface="Wingdings" panose="05000000000000000000" pitchFamily="2" charset="2"/>
              </a:rPr>
              <a:t> then update this slide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10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context for each of these goals &gt;&gt; pushing for the 4 and 5</a:t>
            </a:r>
          </a:p>
          <a:p>
            <a:r>
              <a:rPr lang="en-US" dirty="0"/>
              <a:t>* </a:t>
            </a:r>
          </a:p>
          <a:p>
            <a:r>
              <a:rPr lang="en-US" dirty="0"/>
              <a:t>https://pixabay.com/illustrations/question-mark-important-sign-1872665/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55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context for each of these goals &gt;&gt; pushing for the 4 and 5</a:t>
            </a:r>
          </a:p>
          <a:p>
            <a:r>
              <a:rPr lang="en-US" dirty="0"/>
              <a:t>* </a:t>
            </a:r>
          </a:p>
          <a:p>
            <a:r>
              <a:rPr lang="en-US" dirty="0"/>
              <a:t>https://pixabay.com/illustrations/question-mark-important-sign-1872665/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20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I think that these few students dipped in curiosity (why do you think that these dipped)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4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I think that these few students dipped in curiosity (why do you think that these dipped)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45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actions here for curiosity.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FORMALIZE THIS IN DATA NARRATIVE </a:t>
            </a:r>
            <a:r>
              <a:rPr lang="en-US" dirty="0">
                <a:sym typeface="Wingdings" panose="05000000000000000000" pitchFamily="2" charset="2"/>
              </a:rPr>
              <a:t> then update this slide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06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E1569-8463-4907-AADF-0D7695BFD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1E8E69-6C0D-4266-AA09-DD3B37195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36127-DC36-47D5-9C60-82F2602F5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220E2-59EC-405A-B1CE-C3929B26A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C3C5E-58D3-4360-9247-16DF4675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8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03CC3-AFCD-4285-B0D7-C62AB7B7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FB4E7-2B03-4E04-AE8F-CAE8C78A9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366B3-A8D6-4062-8F57-F885AF4A2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9C326-A9A4-48F9-A0D7-FFD7BF7B5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B2FE1-2365-419C-A71F-9CF9802B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77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065B56-37C6-4505-96CA-EFE3ADCDF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ECEEA-9734-4629-87F0-F07BE2803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FF8A5-4D47-4B07-A295-DD7273E43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F70CB-3E6F-4680-9B46-5A628977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1259B-F4B3-427B-95D9-90395F0F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3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EA2D-718F-4FE1-AEA5-F40FE2BA7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86C9C-C20D-45E8-8E99-692376657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B5EA6-374C-4D33-B7F8-E3409CED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8957D-DB0B-415F-A77C-260AC4F87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C63A8-EF91-4079-AA65-D1FFE35E0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9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24CA-47A5-4FE2-9D1C-7DCF37217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0ADC1-4B84-48D9-ACD0-3377A3709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E21D3-952B-4B7C-842E-2F3A8B2F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CA831-77D0-4992-B4B9-7248A5A9C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F0B38-5FD1-4049-92F5-1AB71B830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8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7BE24-B996-4619-AFE4-8E3E5EF7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E4B7C-076A-4AFF-9975-230F8907D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A7197-79F4-41F6-9F15-161E7781E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4CAE7-C257-4680-A8BB-B97D674D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EFDD6-1628-4A65-A187-20E7382F1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C30E1-7C77-4666-9424-7C48984B2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51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37399-61CE-40CE-A1A2-8DA5CAAD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9B0D3-09E1-405A-AACF-83A116CF0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84C73-8B3C-4933-B5D3-021F4526A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1BE75-7843-4322-B875-DD0211058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A6426D-45B1-4491-B53F-96D81AB87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B7F149-2BA4-414A-9417-FD2B5995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5491A0-8406-4469-89DC-CC0C9902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E98BF6-B027-4B22-807B-7718E02F4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1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F67B-7897-4383-AD2A-0552BD2B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7DE55A-E0A6-4518-A8CE-8A182A703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C6FFE-6DA1-4D5C-A219-6EB980A49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61CEA-20FB-4B14-AB2E-6411153B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17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E43DB5-2CB5-4D1D-B8EC-062642A77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612B9E-FFEE-4F70-97AE-350D12E4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355DC-7034-450F-A593-495F923B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40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2F09-4F02-44EA-8C55-E24E0D72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2E35F-0EF0-4F17-893F-2207B227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DA8BB-2AA6-45B1-AA74-DB9C0807F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60DFB-1E2B-4DC2-BB1B-7AA95A117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A7445-D288-4B70-B498-9C5B1342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3944C-7E65-4F8D-9C7A-E2CF5149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9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FA057-D908-4D7D-8F5D-41FA360C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3F6A60-199A-4D21-99AA-E9B3732F2E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160DD-CF50-4C83-A30B-8EB61FC77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39CB5-1361-464E-88A9-B03298DA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B1D8A-A1BD-4A91-8F5F-DDE15F76A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190D9-626F-4616-B5E2-1A5FD6F5A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9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E10632-284D-468D-8FE5-FD78BAA1F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C2589-0A02-491E-B6F0-1944987BA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7CA3-D10E-487A-9C49-3CFBBFD328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08B4D-4562-4311-BEF3-0ACB9BC9A75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B04E2-40D4-43F3-8998-C1C587B26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F75F8-D878-4DD1-8331-2AB52D49B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5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f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f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f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cid:252ff06d-a16f-42c8-a44e-56333e1660a5@namprd10.prod.outlook.com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9D4F-F83C-4E64-97D8-6FF7A078C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Master’s Defense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5C5B18-6324-4B0C-B979-C3EA036C94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Kyle Coapman</a:t>
            </a:r>
          </a:p>
          <a:p>
            <a:r>
              <a:rPr lang="en-US" dirty="0"/>
              <a:t>June 10, 2020</a:t>
            </a:r>
          </a:p>
        </p:txBody>
      </p:sp>
    </p:spTree>
    <p:extLst>
      <p:ext uri="{BB962C8B-B14F-4D97-AF65-F5344CB8AC3E}">
        <p14:creationId xmlns:p14="http://schemas.microsoft.com/office/powerpoint/2010/main" val="1898551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What, if any were the achievement differences between students who took Pre-AP Calculus and those who took AP Calculus AB during their junior year?</a:t>
            </a:r>
          </a:p>
        </p:txBody>
      </p:sp>
    </p:spTree>
    <p:extLst>
      <p:ext uri="{BB962C8B-B14F-4D97-AF65-F5344CB8AC3E}">
        <p14:creationId xmlns:p14="http://schemas.microsoft.com/office/powerpoint/2010/main" val="1057273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What, if any were the achievement differences between students who took Pre-AP Calculus and those who took AP Calculus AB during their junior year?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C63AD-45A4-4404-9B98-8445691CE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07622"/>
            <a:ext cx="10972800" cy="37478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728233-2DA4-4AC6-A204-D744A820DE7A}"/>
              </a:ext>
            </a:extLst>
          </p:cNvPr>
          <p:cNvSpPr txBox="1"/>
          <p:nvPr/>
        </p:nvSpPr>
        <p:spPr>
          <a:xfrm>
            <a:off x="916883" y="5732585"/>
            <a:ext cx="656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T-test for two independent sample, p-value = 0.00013 </a:t>
            </a:r>
          </a:p>
        </p:txBody>
      </p:sp>
    </p:spTree>
    <p:extLst>
      <p:ext uri="{BB962C8B-B14F-4D97-AF65-F5344CB8AC3E}">
        <p14:creationId xmlns:p14="http://schemas.microsoft.com/office/powerpoint/2010/main" val="2294391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prstClr val="black"/>
                </a:solidFill>
              </a:rPr>
              <a:t>What, if any were the achievement differences between students who took Pre-AP Calculus and those who took AP Calculus AB during their junior year?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98E7D-108B-488C-8266-5C983A46D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90688"/>
            <a:ext cx="10972800" cy="4301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9811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What, if any were the achievement differences between students who took Pre-AP Calculus and those who took AP Calculus AB during their junior year?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statistically significant difference between these two subgroups (p = 0.00013)</a:t>
            </a:r>
          </a:p>
          <a:p>
            <a:r>
              <a:rPr lang="en-US" dirty="0"/>
              <a:t>AP Calculus AB students performed significantly higher (55% on average) than Pre-AP Calculus students (42% on average)</a:t>
            </a:r>
          </a:p>
          <a:p>
            <a:r>
              <a:rPr lang="en-US" dirty="0"/>
              <a:t>AP Calculus AB students had previously learned most of the new content this year.  Pre-AP Calculus students were learning content for the first time.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64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07A0-B59F-4028-B217-DF0D18F1B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Teachers and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313F6-2408-45FB-BEDE-FD9223FD4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 #1: Use homogeneous sections to calibrate teaching to each group.</a:t>
            </a:r>
          </a:p>
          <a:p>
            <a:r>
              <a:rPr lang="en-US" dirty="0"/>
              <a:t>Option #2: Continue with heterogenous sections, but need to leverage differentiation, intentional seating, and reciprocal teaching strategies.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A9D8-DB30-44BE-A405-960D1202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937F-D6B9-40F4-8C8D-69F93E912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What, if any, achievement differences exist between students that scored at or above mastery in character development vs. students that scored below mastery?</a:t>
            </a:r>
          </a:p>
        </p:txBody>
      </p:sp>
    </p:spTree>
    <p:extLst>
      <p:ext uri="{BB962C8B-B14F-4D97-AF65-F5344CB8AC3E}">
        <p14:creationId xmlns:p14="http://schemas.microsoft.com/office/powerpoint/2010/main" val="4127092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A9D8-DB30-44BE-A405-960D1202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What, if any, achievement differences exist between students that scored at or above mastery in character development vs. students that scored below mastery?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C7B934-3430-4C8B-AB63-09F426577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39340"/>
            <a:ext cx="10358234" cy="366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CA3D7E-A56D-4968-94E7-07321D0B6982}"/>
              </a:ext>
            </a:extLst>
          </p:cNvPr>
          <p:cNvSpPr txBox="1"/>
          <p:nvPr/>
        </p:nvSpPr>
        <p:spPr>
          <a:xfrm>
            <a:off x="916883" y="5732585"/>
            <a:ext cx="656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T-test for two independent sample, p-value = 0.960644</a:t>
            </a:r>
          </a:p>
        </p:txBody>
      </p:sp>
    </p:spTree>
    <p:extLst>
      <p:ext uri="{BB962C8B-B14F-4D97-AF65-F5344CB8AC3E}">
        <p14:creationId xmlns:p14="http://schemas.microsoft.com/office/powerpoint/2010/main" val="1851041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A9D8-DB30-44BE-A405-960D1202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What, if any, achievement differences exist between students that scored at or above mastery in character development vs. students that scored below mastery?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A3D7E-A56D-4968-94E7-07321D0B6982}"/>
              </a:ext>
            </a:extLst>
          </p:cNvPr>
          <p:cNvSpPr txBox="1"/>
          <p:nvPr/>
        </p:nvSpPr>
        <p:spPr>
          <a:xfrm>
            <a:off x="916883" y="5732585"/>
            <a:ext cx="656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T-test for two independent sample, p-value = 0.05177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C86E9B-8966-42E9-A93A-A051096D4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72" y="1735017"/>
            <a:ext cx="10510056" cy="371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911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A9D8-DB30-44BE-A405-960D1202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What, if any, achievement differences exist between students that scored at or above mastery in character development vs. students that scored below mastery?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A3D7E-A56D-4968-94E7-07321D0B6982}"/>
              </a:ext>
            </a:extLst>
          </p:cNvPr>
          <p:cNvSpPr txBox="1"/>
          <p:nvPr/>
        </p:nvSpPr>
        <p:spPr>
          <a:xfrm>
            <a:off x="916883" y="5732585"/>
            <a:ext cx="656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T-test for two independent sample, p-value = 0.41587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A91CBC-A00B-435F-8C14-63395DC5E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83" y="1831068"/>
            <a:ext cx="10358234" cy="366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037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A9D8-DB30-44BE-A405-960D1202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What, if any, achievement differences exist between students that scored at or above mastery in character development vs. students that scored below mastery?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8352B-D8DC-41EC-84A8-335725780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Curiosity and Gratitude proficiency did not reveal significant achievement differences.</a:t>
            </a:r>
          </a:p>
          <a:p>
            <a:r>
              <a:rPr lang="en-US" dirty="0"/>
              <a:t>Grit proficiency demonstrated the strongest impact on student's achievement, thought not statistically significant.</a:t>
            </a:r>
          </a:p>
          <a:p>
            <a:r>
              <a:rPr lang="en-US" dirty="0"/>
              <a:t>AP Calculus BC is an extremely challenging course; grit is an important character strength for overcoming the obstacles that students will inevitably face.</a:t>
            </a:r>
          </a:p>
        </p:txBody>
      </p:sp>
    </p:spTree>
    <p:extLst>
      <p:ext uri="{BB962C8B-B14F-4D97-AF65-F5344CB8AC3E}">
        <p14:creationId xmlns:p14="http://schemas.microsoft.com/office/powerpoint/2010/main" val="3122102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91C9-C121-4842-9F35-67ACFDBA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AD2D2-8E57-4F35-B8A9-8C581B322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and Context</a:t>
            </a:r>
          </a:p>
          <a:p>
            <a:r>
              <a:rPr lang="en-US" dirty="0"/>
              <a:t>Student Academic Results</a:t>
            </a:r>
          </a:p>
          <a:p>
            <a:r>
              <a:rPr lang="en-US" dirty="0"/>
              <a:t>Student Character Results</a:t>
            </a:r>
          </a:p>
          <a:p>
            <a:r>
              <a:rPr lang="en-US" dirty="0"/>
              <a:t>Portfolio Entries</a:t>
            </a:r>
          </a:p>
          <a:p>
            <a:r>
              <a:rPr lang="en-US" dirty="0"/>
              <a:t>Key Insights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480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E03CD-78D9-4162-B66F-8187F2A2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Teachers and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EFA3B-55BB-49B3-B33C-C82BCF734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Curiosity and Gratitude are still essential character strengths for developing students interpersonal and social skills.</a:t>
            </a:r>
          </a:p>
          <a:p>
            <a:r>
              <a:rPr lang="en-US" dirty="0"/>
              <a:t>Grit showed the strongest connection to improving academic achievement.</a:t>
            </a:r>
          </a:p>
          <a:p>
            <a:r>
              <a:rPr lang="en-US" dirty="0"/>
              <a:t>Teachers and leaders should continue to develop all character strengths; however, grit is of particular importance in succeeding in challenging coursework in high school and college.</a:t>
            </a:r>
          </a:p>
        </p:txBody>
      </p:sp>
    </p:spTree>
    <p:extLst>
      <p:ext uri="{BB962C8B-B14F-4D97-AF65-F5344CB8AC3E}">
        <p14:creationId xmlns:p14="http://schemas.microsoft.com/office/powerpoint/2010/main" val="1055362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434C-165D-4073-A6FE-255C50FF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Perspective on Academic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3471E-AB6C-4166-9329-2DEE459BB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AP Calculus curriculum requires that we move through the content very quickly.</a:t>
            </a:r>
          </a:p>
          <a:p>
            <a:r>
              <a:rPr lang="en-US" dirty="0"/>
              <a:t>Students appear to struggle synthesizing all the understandings on assessments.</a:t>
            </a:r>
          </a:p>
          <a:p>
            <a:r>
              <a:rPr lang="en-US" dirty="0"/>
              <a:t>AP Calculus AB students are excelling and could be pushed further.</a:t>
            </a:r>
          </a:p>
          <a:p>
            <a:r>
              <a:rPr lang="en-US" dirty="0"/>
              <a:t>Pre-AP Calculus students need more support from peers and myself.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79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434C-165D-4073-A6FE-255C50FF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Perspective on Academic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3471E-AB6C-4166-9329-2DEE459BB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future, I will leverage floating block and small group tutorials to work with the Pre-AP Calculus course earlier in the year.  They need more support.</a:t>
            </a:r>
          </a:p>
          <a:p>
            <a:r>
              <a:rPr lang="en-US" dirty="0"/>
              <a:t>For AP Calculus AB students, I will leverage this group to lead review for Pre-AP Calculus students.  I will also provide enrichment opportunities to develop deeper understandings of the content.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60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AD04B-E731-43BE-A048-98DC20F4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Character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F8F1C-8A60-4C80-9321-512C5E9C4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>
                <a:solidFill>
                  <a:srgbClr val="00B050"/>
                </a:solidFill>
              </a:rPr>
              <a:t>Proficient</a:t>
            </a:r>
            <a:r>
              <a:rPr lang="en-US" sz="4400" b="1" dirty="0"/>
              <a:t>: </a:t>
            </a:r>
            <a:r>
              <a:rPr lang="en-US" sz="4400" dirty="0"/>
              <a:t>On average, students will score a </a:t>
            </a:r>
            <a:r>
              <a:rPr lang="en-US" sz="4400" b="1" dirty="0"/>
              <a:t>4</a:t>
            </a:r>
            <a:r>
              <a:rPr lang="en-US" sz="4400" dirty="0"/>
              <a:t> on curiosity indicators by the end of to course as scored by students, the teacher, and corresponding English teachers. </a:t>
            </a:r>
          </a:p>
        </p:txBody>
      </p:sp>
    </p:spTree>
    <p:extLst>
      <p:ext uri="{BB962C8B-B14F-4D97-AF65-F5344CB8AC3E}">
        <p14:creationId xmlns:p14="http://schemas.microsoft.com/office/powerpoint/2010/main" val="3948500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AD04B-E731-43BE-A048-98DC20F4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Character Goal (March 2020)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F8F1C-8A60-4C80-9321-512C5E9C4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3800" dirty="0">
                <a:solidFill>
                  <a:srgbClr val="A50021"/>
                </a:solidFill>
              </a:rPr>
              <a:t>3.83</a:t>
            </a:r>
          </a:p>
        </p:txBody>
      </p:sp>
    </p:spTree>
    <p:extLst>
      <p:ext uri="{BB962C8B-B14F-4D97-AF65-F5344CB8AC3E}">
        <p14:creationId xmlns:p14="http://schemas.microsoft.com/office/powerpoint/2010/main" val="159411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Mastery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DEDEC9-9825-4CB6-91FB-6A1A73358F0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549" y="1493291"/>
            <a:ext cx="7114902" cy="50160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2719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Mastery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BDE52E-0854-4DDD-B09F-883A9334AFB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7829"/>
            <a:ext cx="10515600" cy="43469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5458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Growth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A5C0F5-8AA3-4357-98E8-4B9B7446326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674" y="1540067"/>
            <a:ext cx="7062652" cy="4922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4025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Growth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347E7C-5346-4E09-A65D-385EF16A9D9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553" y="1477529"/>
            <a:ext cx="6958150" cy="5204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4318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2796-80DD-4E28-83CD-57E35843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Perspective on Character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86DA1-3D29-4141-9C08-D414FF02A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impressed with the +0.5 growth from eight students.</a:t>
            </a:r>
          </a:p>
          <a:p>
            <a:r>
              <a:rPr lang="en-US" dirty="0"/>
              <a:t>I would have appreciated more time to work with the six students who showed a decline in their curiosity.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281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ew of a city street&#10;&#10;Description automatically generated">
            <a:extLst>
              <a:ext uri="{FF2B5EF4-FFF2-40B4-BE49-F238E27FC236}">
                <a16:creationId xmlns:a16="http://schemas.microsoft.com/office/drawing/2014/main" id="{340D16CC-916B-46C9-8DE7-4025FA0BB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8" b="56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4E4D25-4B50-47DD-900B-8EEDFE83A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6110"/>
            <a:ext cx="9407236" cy="895264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North Star Academy Washington Park HS</a:t>
            </a:r>
          </a:p>
        </p:txBody>
      </p:sp>
      <p:pic>
        <p:nvPicPr>
          <p:cNvPr id="13" name="Picture 12" descr="A group of people holding a sign&#10;&#10;Description automatically generated">
            <a:extLst>
              <a:ext uri="{FF2B5EF4-FFF2-40B4-BE49-F238E27FC236}">
                <a16:creationId xmlns:a16="http://schemas.microsoft.com/office/drawing/2014/main" id="{C26662FA-2EAA-477A-B041-831137815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071" y="602288"/>
            <a:ext cx="3350366" cy="4463982"/>
          </a:xfrm>
          <a:prstGeom prst="rect">
            <a:avLst/>
          </a:prstGeom>
        </p:spPr>
      </p:pic>
      <p:pic>
        <p:nvPicPr>
          <p:cNvPr id="15" name="Picture 14" descr="A black sign with white text&#10;&#10;Description automatically generated">
            <a:extLst>
              <a:ext uri="{FF2B5EF4-FFF2-40B4-BE49-F238E27FC236}">
                <a16:creationId xmlns:a16="http://schemas.microsoft.com/office/drawing/2014/main" id="{67D37825-FF3C-4CF5-A4A4-6F20DB39C6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99"/>
          <a:stretch/>
        </p:blipFill>
        <p:spPr>
          <a:xfrm>
            <a:off x="1946563" y="602288"/>
            <a:ext cx="3001945" cy="44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4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2796-80DD-4E28-83CD-57E35843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Perspective on Character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86DA1-3D29-4141-9C08-D414FF02A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future development of curiosity:</a:t>
            </a:r>
          </a:p>
          <a:p>
            <a:pPr lvl="1"/>
            <a:r>
              <a:rPr lang="en-US" sz="2800" dirty="0"/>
              <a:t>Curiosity shout outs after a review session.</a:t>
            </a:r>
          </a:p>
          <a:p>
            <a:pPr lvl="1"/>
            <a:r>
              <a:rPr lang="en-US" sz="2800" dirty="0"/>
              <a:t>Curiosity wall of </a:t>
            </a:r>
            <a:r>
              <a:rPr lang="en-US" sz="2800" i="1" dirty="0"/>
              <a:t>What If </a:t>
            </a:r>
            <a:r>
              <a:rPr lang="en-US" sz="2800" dirty="0"/>
              <a:t>questions that accumulate throughout each unit.</a:t>
            </a:r>
          </a:p>
        </p:txBody>
      </p:sp>
    </p:spTree>
    <p:extLst>
      <p:ext uri="{BB962C8B-B14F-4D97-AF65-F5344CB8AC3E}">
        <p14:creationId xmlns:p14="http://schemas.microsoft.com/office/powerpoint/2010/main" val="1682025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F10C1-AFBF-414E-BF2D-75807971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3BE0-2E39-4863-9DB1-DAF9BDE377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Self and Other People (SOP)</a:t>
            </a:r>
          </a:p>
          <a:p>
            <a:pPr marL="0" indent="0">
              <a:buNone/>
            </a:pPr>
            <a:r>
              <a:rPr lang="en-US" dirty="0"/>
              <a:t>Student Relationships</a:t>
            </a:r>
          </a:p>
          <a:p>
            <a:r>
              <a:rPr lang="en-US" dirty="0"/>
              <a:t>Surveys</a:t>
            </a:r>
          </a:p>
          <a:p>
            <a:r>
              <a:rPr lang="en-US" dirty="0"/>
              <a:t>Check ins / One on Ones</a:t>
            </a:r>
          </a:p>
          <a:p>
            <a:r>
              <a:rPr lang="en-US" dirty="0"/>
              <a:t>Shout Outs</a:t>
            </a:r>
          </a:p>
          <a:p>
            <a:r>
              <a:rPr lang="en-US" dirty="0"/>
              <a:t>Goal Setting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C9FFD-C72D-4FBB-9A9D-ACECC3E26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334" y="2294313"/>
            <a:ext cx="5331466" cy="282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97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4E653-A13E-4C81-8812-D0D2F01C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C25DB-8F46-45C9-813D-B1B5493CC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Classroom Culture (CC)</a:t>
            </a:r>
          </a:p>
          <a:p>
            <a:pPr marL="0" indent="0">
              <a:buNone/>
            </a:pPr>
            <a:r>
              <a:rPr lang="en-US" dirty="0"/>
              <a:t>Engaging Everybody</a:t>
            </a:r>
          </a:p>
          <a:p>
            <a:r>
              <a:rPr lang="en-US" dirty="0"/>
              <a:t>Wait Time</a:t>
            </a:r>
          </a:p>
          <a:p>
            <a:r>
              <a:rPr lang="en-US" dirty="0"/>
              <a:t>Cold Call</a:t>
            </a:r>
          </a:p>
          <a:p>
            <a:r>
              <a:rPr lang="en-US" dirty="0"/>
              <a:t>Everybody Writes</a:t>
            </a:r>
          </a:p>
          <a:p>
            <a:r>
              <a:rPr lang="en-US" dirty="0"/>
              <a:t>Turn and Talk</a:t>
            </a:r>
          </a:p>
          <a:p>
            <a:r>
              <a:rPr lang="en-US" dirty="0"/>
              <a:t>Call and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C43E7-EF93-479B-8B21-6E065145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9502"/>
            <a:ext cx="4892932" cy="320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08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35CF1-F212-47F6-A2BB-C1F0E142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EE994-121B-47BE-9240-AA0AF422B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Teaching Cycle (TC)</a:t>
            </a:r>
          </a:p>
          <a:p>
            <a:pPr marL="0" indent="0">
              <a:buNone/>
            </a:pPr>
            <a:r>
              <a:rPr lang="en-US" dirty="0"/>
              <a:t>Implementing Rigorous Instruction</a:t>
            </a:r>
          </a:p>
          <a:p>
            <a:r>
              <a:rPr lang="en-US" dirty="0"/>
              <a:t>Ratio</a:t>
            </a:r>
          </a:p>
          <a:p>
            <a:r>
              <a:rPr lang="en-US" dirty="0"/>
              <a:t>Take a Stand</a:t>
            </a:r>
          </a:p>
          <a:p>
            <a:r>
              <a:rPr lang="en-US" dirty="0"/>
              <a:t>Stretch It</a:t>
            </a:r>
          </a:p>
          <a:p>
            <a:r>
              <a:rPr lang="en-US" dirty="0"/>
              <a:t>Chalk Talk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22C6BC-57A1-4FA3-8A5E-9CE64C7AF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521" y="2075936"/>
            <a:ext cx="6526047" cy="32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04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5FE5-A1B9-45B3-B556-5CDB0189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AC716-4BAA-4B27-99BB-B268DC52C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Math Content</a:t>
            </a:r>
          </a:p>
          <a:p>
            <a:pPr marL="0" indent="0">
              <a:buNone/>
            </a:pPr>
            <a:r>
              <a:rPr lang="en-US" dirty="0"/>
              <a:t>Generative Moves</a:t>
            </a:r>
          </a:p>
          <a:p>
            <a:r>
              <a:rPr lang="en-US" dirty="0"/>
              <a:t>Strengthen/Weaken Conclusion</a:t>
            </a:r>
          </a:p>
          <a:p>
            <a:r>
              <a:rPr lang="en-US" dirty="0"/>
              <a:t>Strengthen/Weaken Hypothesis</a:t>
            </a:r>
          </a:p>
          <a:p>
            <a:r>
              <a:rPr lang="en-US" dirty="0"/>
              <a:t>Generalize</a:t>
            </a:r>
          </a:p>
          <a:p>
            <a:r>
              <a:rPr lang="en-US" dirty="0"/>
              <a:t>Specialize</a:t>
            </a:r>
          </a:p>
          <a:p>
            <a:r>
              <a:rPr lang="en-US" dirty="0"/>
              <a:t>Consider the Converse</a:t>
            </a:r>
          </a:p>
          <a:p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5C24E73-25AB-4389-9A7E-B65B61884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58575"/>
            <a:ext cx="5181600" cy="248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30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B13-39CB-48E5-B8D2-C9147CF0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A2BF-190C-4324-9888-9B45FD6C6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Developing strong flexible thinking requires supporting and pushing students to navigate situations with </a:t>
            </a:r>
            <a:r>
              <a:rPr lang="en-US" b="1" dirty="0"/>
              <a:t>less</a:t>
            </a:r>
            <a:r>
              <a:rPr lang="en-US" dirty="0"/>
              <a:t> structure and clarity.</a:t>
            </a:r>
          </a:p>
          <a:p>
            <a:r>
              <a:rPr lang="en-US" dirty="0"/>
              <a:t>MATH-304, MATH-305, </a:t>
            </a:r>
            <a:r>
              <a:rPr lang="en-US" dirty="0" err="1"/>
              <a:t>Boaler</a:t>
            </a:r>
            <a:endParaRPr lang="en-US" dirty="0"/>
          </a:p>
          <a:p>
            <a:r>
              <a:rPr lang="en-US" dirty="0"/>
              <a:t>Three Act Tasks, Discourse, Rewriting Questions, Risky/Ambiguous Tasks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317F18-FC17-4ED9-B573-AD53F99C5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45" y="1524000"/>
            <a:ext cx="30575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30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B13-39CB-48E5-B8D2-C9147CF0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A2BF-190C-4324-9888-9B45FD6C6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working with teachers and students, it is deeply important to listen and understand them so that you can best </a:t>
            </a:r>
            <a:r>
              <a:rPr lang="en-US" b="1" dirty="0"/>
              <a:t>support</a:t>
            </a:r>
            <a:r>
              <a:rPr lang="en-US" dirty="0"/>
              <a:t> and </a:t>
            </a:r>
            <a:r>
              <a:rPr lang="en-US" b="1" dirty="0"/>
              <a:t>push </a:t>
            </a:r>
            <a:r>
              <a:rPr lang="en-US" dirty="0"/>
              <a:t>them to be their absolute best.</a:t>
            </a:r>
          </a:p>
          <a:p>
            <a:r>
              <a:rPr lang="en-US" dirty="0"/>
              <a:t>SGA-301, SGA-303, Hammond, Duncan-Andrade.</a:t>
            </a:r>
          </a:p>
          <a:p>
            <a:r>
              <a:rPr lang="en-US" dirty="0"/>
              <a:t>Surveys, Conferences, Reflections, One on one interactions, public recognition</a:t>
            </a:r>
          </a:p>
        </p:txBody>
      </p:sp>
      <p:pic>
        <p:nvPicPr>
          <p:cNvPr id="8" name="Picture 7" descr="A close up of an animal&#10;&#10;Description automatically generated">
            <a:extLst>
              <a:ext uri="{FF2B5EF4-FFF2-40B4-BE49-F238E27FC236}">
                <a16:creationId xmlns:a16="http://schemas.microsoft.com/office/drawing/2014/main" id="{C327AAB7-F1D9-4DCE-AB55-6DB153382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164" y="680544"/>
            <a:ext cx="3171825" cy="4752975"/>
          </a:xfrm>
          <a:prstGeom prst="rect">
            <a:avLst/>
          </a:prstGeom>
        </p:spPr>
      </p:pic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0C7A95-7335-4712-9F30-614FB3D531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46" y="1929671"/>
            <a:ext cx="3028124" cy="4351338"/>
          </a:xfrm>
        </p:spPr>
      </p:pic>
    </p:spTree>
    <p:extLst>
      <p:ext uri="{BB962C8B-B14F-4D97-AF65-F5344CB8AC3E}">
        <p14:creationId xmlns:p14="http://schemas.microsoft.com/office/powerpoint/2010/main" val="2160238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AD92-0394-4F3D-A674-8CA282B10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2452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EACE1-F0CF-40C6-BED6-309287355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9689"/>
            <a:ext cx="11109960" cy="5233262"/>
          </a:xfrm>
        </p:spPr>
        <p:txBody>
          <a:bodyPr numCol="3">
            <a:noAutofit/>
          </a:bodyPr>
          <a:lstStyle/>
          <a:p>
            <a:r>
              <a:rPr lang="en-US" sz="1800" dirty="0"/>
              <a:t>My students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Professor Hill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Professor Farnum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Professor Greene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Dean V</a:t>
            </a:r>
          </a:p>
          <a:p>
            <a:r>
              <a:rPr lang="en-US" sz="1800" dirty="0"/>
              <a:t>Jeffrey Duncan-Andrade</a:t>
            </a:r>
          </a:p>
          <a:p>
            <a:r>
              <a:rPr lang="en-US" sz="1800" dirty="0" err="1"/>
              <a:t>Zaretta</a:t>
            </a:r>
            <a:r>
              <a:rPr lang="en-US" sz="1800" dirty="0"/>
              <a:t> Hammond</a:t>
            </a:r>
          </a:p>
          <a:p>
            <a:r>
              <a:rPr lang="en-US" sz="1800" dirty="0"/>
              <a:t>Joe </a:t>
            </a:r>
            <a:r>
              <a:rPr lang="en-US" sz="1800" dirty="0" err="1"/>
              <a:t>Boaler</a:t>
            </a:r>
            <a:endParaRPr lang="en-US" sz="1800" dirty="0"/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WPHS Math Department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Syrena Burnam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Mike Taubman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Beth Verrilli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Allison Johnson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Alyse Amato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Ashling Coffey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Anushae Syed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Poorvi Goradia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Julia Addeo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Bill Koch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Danny Murray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Scott Kern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Andy Chen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Michael Mann</a:t>
            </a:r>
          </a:p>
          <a:p>
            <a:r>
              <a:rPr lang="en-US" sz="1800" dirty="0"/>
              <a:t>Chris Palermo</a:t>
            </a:r>
          </a:p>
          <a:p>
            <a:r>
              <a:rPr lang="en-US" sz="1800" dirty="0"/>
              <a:t>Denarius Frazier</a:t>
            </a:r>
          </a:p>
          <a:p>
            <a:r>
              <a:rPr lang="en-US" sz="1800" dirty="0"/>
              <a:t>Nick Stano</a:t>
            </a:r>
          </a:p>
          <a:p>
            <a:r>
              <a:rPr lang="en-US" sz="1800" dirty="0"/>
              <a:t>Blake </a:t>
            </a:r>
            <a:r>
              <a:rPr lang="en-US" sz="1800" dirty="0" err="1"/>
              <a:t>Sukar</a:t>
            </a:r>
            <a:endParaRPr lang="en-US" sz="1800" dirty="0"/>
          </a:p>
          <a:p>
            <a:r>
              <a:rPr lang="en-US" sz="1800" dirty="0"/>
              <a:t>Alissa Fong</a:t>
            </a:r>
          </a:p>
          <a:p>
            <a:r>
              <a:rPr lang="en-US" sz="1800" dirty="0"/>
              <a:t>Melissa </a:t>
            </a:r>
            <a:r>
              <a:rPr lang="en-US" sz="1800" dirty="0" err="1"/>
              <a:t>Scheve</a:t>
            </a:r>
            <a:endParaRPr lang="en-US" sz="1800" dirty="0"/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Allison Post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Cassidy Rosenblum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Mike Woodward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Alex Sylvester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Phil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Berkaw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Rachel Gainer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Amanda Page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John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Allenbach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800" dirty="0"/>
              <a:t>Trevor Baisden</a:t>
            </a:r>
          </a:p>
          <a:p>
            <a:r>
              <a:rPr lang="en-US" sz="1800" dirty="0"/>
              <a:t>Michael and </a:t>
            </a:r>
            <a:r>
              <a:rPr lang="en-US" sz="1800" dirty="0" err="1"/>
              <a:t>Machael</a:t>
            </a:r>
            <a:r>
              <a:rPr lang="en-US" sz="1800" dirty="0"/>
              <a:t> Sherry</a:t>
            </a:r>
          </a:p>
          <a:p>
            <a:r>
              <a:rPr lang="en-US" sz="1800" dirty="0"/>
              <a:t>Jennifer Brown</a:t>
            </a:r>
          </a:p>
          <a:p>
            <a:r>
              <a:rPr lang="en-US" sz="1800" dirty="0"/>
              <a:t>Dean and Ross Coapman</a:t>
            </a:r>
          </a:p>
          <a:p>
            <a:r>
              <a:rPr lang="en-US" sz="1800" dirty="0"/>
              <a:t>Scott and Susan Coapman</a:t>
            </a:r>
          </a:p>
          <a:p>
            <a:r>
              <a:rPr lang="en-US" sz="1800" dirty="0"/>
              <a:t>Jack and Hope Sherry</a:t>
            </a:r>
          </a:p>
          <a:p>
            <a:r>
              <a:rPr lang="en-US" sz="1800" dirty="0"/>
              <a:t>Jack and Connie Coapman</a:t>
            </a:r>
          </a:p>
          <a:p>
            <a:r>
              <a:rPr lang="en-US" sz="1800" dirty="0"/>
              <a:t>Justine Coapman</a:t>
            </a:r>
          </a:p>
        </p:txBody>
      </p:sp>
    </p:spTree>
    <p:extLst>
      <p:ext uri="{BB962C8B-B14F-4D97-AF65-F5344CB8AC3E}">
        <p14:creationId xmlns:p14="http://schemas.microsoft.com/office/powerpoint/2010/main" val="2736003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AC22E-8364-4405-9360-FA535B196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D05E49C-8801-4965-AA65-DFD5332BB5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20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What, if any, achievement differences exist between students that scored at or above mastery in character development vs. students that scored below mastery?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57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silver text on a white surface&#10;&#10;Description automatically generated">
            <a:extLst>
              <a:ext uri="{FF2B5EF4-FFF2-40B4-BE49-F238E27FC236}">
                <a16:creationId xmlns:a16="http://schemas.microsoft.com/office/drawing/2014/main" id="{CAB1817B-B71D-49D2-BB6E-07E7435A36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3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52277C-584B-48C9-AC04-FF061062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6110"/>
            <a:ext cx="3650673" cy="895264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 Calculus BC</a:t>
            </a:r>
          </a:p>
        </p:txBody>
      </p:sp>
      <p:pic>
        <p:nvPicPr>
          <p:cNvPr id="10" name="Picture 9" descr="A picture containing ball, drawing&#10;&#10;Description automatically generated">
            <a:extLst>
              <a:ext uri="{FF2B5EF4-FFF2-40B4-BE49-F238E27FC236}">
                <a16:creationId xmlns:a16="http://schemas.microsoft.com/office/drawing/2014/main" id="{AAF6F2C8-BCDD-491A-9449-F7482BE07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1402"/>
            <a:ext cx="5217297" cy="2714625"/>
          </a:xfrm>
          <a:prstGeom prst="rect">
            <a:avLst/>
          </a:prstGeom>
        </p:spPr>
      </p:pic>
      <p:pic>
        <p:nvPicPr>
          <p:cNvPr id="12" name="Picture 11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A08D276-3F47-4D5B-83B8-5960AE74AB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7" t="7387" r="18207" b="7387"/>
          <a:stretch/>
        </p:blipFill>
        <p:spPr>
          <a:xfrm>
            <a:off x="6656330" y="908221"/>
            <a:ext cx="5016685" cy="504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6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86A50-F5A7-4528-89E8-F157E0DE1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677" y="1507944"/>
            <a:ext cx="8862646" cy="51168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1786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38C084E-CEF1-489B-AC36-214FE59C938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6531" y="1690688"/>
          <a:ext cx="10978938" cy="4351335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7239804">
                  <a:extLst>
                    <a:ext uri="{9D8B030D-6E8A-4147-A177-3AD203B41FA5}">
                      <a16:colId xmlns:a16="http://schemas.microsoft.com/office/drawing/2014/main" val="798626568"/>
                    </a:ext>
                  </a:extLst>
                </a:gridCol>
                <a:gridCol w="1544574">
                  <a:extLst>
                    <a:ext uri="{9D8B030D-6E8A-4147-A177-3AD203B41FA5}">
                      <a16:colId xmlns:a16="http://schemas.microsoft.com/office/drawing/2014/main" val="330115193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45976895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207465433"/>
                    </a:ext>
                  </a:extLst>
                </a:gridCol>
              </a:tblGrid>
              <a:tr h="3717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indicator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slope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intercept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r^2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4032943786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Is eager to explore new things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-0.029655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0.620587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0.052376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2243370629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Asks and answers questions to deepen understanding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-0.033073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0.625920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0.103636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3339915303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Actively listens to others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-0.025687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0.607781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0.037672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977005128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Finishes whatever he or she begins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-0.000193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0.505732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0.000003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364583240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Tries very hard even after experiencing failure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-0.029129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0.617531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0.064941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478880837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Works independently with focus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0.033331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0.376308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0.085028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2705667825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Recognizes and shows appreciation for others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-0.011491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0.550602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0.008937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3768342737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Recognizes and shows appreciation for his/her opportunities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-0.024846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0.602702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0.039347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1685200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979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Statistically, there are no significant correlations between character strengths and standards mastery.</a:t>
            </a:r>
          </a:p>
          <a:p>
            <a:r>
              <a:rPr lang="en-US" dirty="0"/>
              <a:t>Working independently with focus interestingly was positively associated with mastery.</a:t>
            </a:r>
          </a:p>
          <a:p>
            <a:r>
              <a:rPr lang="en-US" dirty="0"/>
              <a:t>In the future, it will be important to measure these character traits with a common understanding of their meaning in an academic context.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57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>
            <a:extLst>
              <a:ext uri="{FF2B5EF4-FFF2-40B4-BE49-F238E27FC236}">
                <a16:creationId xmlns:a16="http://schemas.microsoft.com/office/drawing/2014/main" id="{71032D74-4D30-45D0-BF4C-3F7E95B0F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14"/>
          <a:stretch/>
        </p:blipFill>
        <p:spPr bwMode="auto">
          <a:xfrm>
            <a:off x="4763" y="0"/>
            <a:ext cx="121872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52277C-584B-48C9-AC04-FF061062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933" y="5456111"/>
            <a:ext cx="2036456" cy="895264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Students</a:t>
            </a:r>
          </a:p>
        </p:txBody>
      </p:sp>
      <p:pic>
        <p:nvPicPr>
          <p:cNvPr id="6147" name="Picture 1">
            <a:extLst>
              <a:ext uri="{FF2B5EF4-FFF2-40B4-BE49-F238E27FC236}">
                <a16:creationId xmlns:a16="http://schemas.microsoft.com/office/drawing/2014/main" id="{68E04FA9-7523-4202-9160-7D8759AD2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8" y="581025"/>
            <a:ext cx="5010151" cy="284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5" descr="20180924_NSAWPHS_550.jpg">
            <a:extLst>
              <a:ext uri="{FF2B5EF4-FFF2-40B4-BE49-F238E27FC236}">
                <a16:creationId xmlns:a16="http://schemas.microsoft.com/office/drawing/2014/main" id="{F187480F-D910-482F-9D13-089FEC07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168" y="506624"/>
            <a:ext cx="4206819" cy="285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1">
            <a:extLst>
              <a:ext uri="{FF2B5EF4-FFF2-40B4-BE49-F238E27FC236}">
                <a16:creationId xmlns:a16="http://schemas.microsoft.com/office/drawing/2014/main" id="{61356532-384A-4DE9-93FC-2B5D7427D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90" y="3743283"/>
            <a:ext cx="4206819" cy="2608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6DE51102-45B8-43EA-B975-98A6BC0D0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987" y="2531768"/>
            <a:ext cx="9146187" cy="342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5D741978-13D7-4B64-84A4-73E591EA4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1" r="19000" b="10428"/>
          <a:stretch>
            <a:fillRect/>
          </a:stretch>
        </p:blipFill>
        <p:spPr bwMode="auto">
          <a:xfrm rot="5400000">
            <a:off x="9031524" y="4029101"/>
            <a:ext cx="2608093" cy="203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26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AD04B-E731-43BE-A048-98DC20F4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Academic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F8F1C-8A60-4C80-9321-512C5E9C4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00B050"/>
                </a:solidFill>
              </a:rPr>
              <a:t>Proficient: </a:t>
            </a:r>
            <a:r>
              <a:rPr lang="en-US" sz="3600" dirty="0"/>
              <a:t>On average, students will achieve an average standards mastery of </a:t>
            </a:r>
            <a:r>
              <a:rPr lang="en-US" sz="3600" b="1" dirty="0"/>
              <a:t>55% </a:t>
            </a:r>
            <a:r>
              <a:rPr lang="en-US" sz="3600" dirty="0"/>
              <a:t>of the selected set of standards. 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>
                <a:solidFill>
                  <a:srgbClr val="0070C0"/>
                </a:solidFill>
              </a:rPr>
              <a:t>Ambitious: </a:t>
            </a:r>
            <a:r>
              <a:rPr lang="en-US" sz="3600" dirty="0"/>
              <a:t>On average, students will achieve an average standards mastery of </a:t>
            </a:r>
            <a:r>
              <a:rPr lang="en-US" sz="3600" b="1" dirty="0"/>
              <a:t>65% </a:t>
            </a:r>
            <a:r>
              <a:rPr lang="en-US" sz="3600" dirty="0"/>
              <a:t>of the selected set of standards.</a:t>
            </a:r>
          </a:p>
        </p:txBody>
      </p:sp>
    </p:spTree>
    <p:extLst>
      <p:ext uri="{BB962C8B-B14F-4D97-AF65-F5344CB8AC3E}">
        <p14:creationId xmlns:p14="http://schemas.microsoft.com/office/powerpoint/2010/main" val="2877088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19A5-22DD-4B5E-A075-A59321BB9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Standards Mastery (March 2020)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6A284-CE3A-4C26-AF79-CD6D991C2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3800" dirty="0">
                <a:solidFill>
                  <a:srgbClr val="A50021"/>
                </a:solidFill>
              </a:rPr>
              <a:t>49.96%</a:t>
            </a:r>
          </a:p>
        </p:txBody>
      </p:sp>
    </p:spTree>
    <p:extLst>
      <p:ext uri="{BB962C8B-B14F-4D97-AF65-F5344CB8AC3E}">
        <p14:creationId xmlns:p14="http://schemas.microsoft.com/office/powerpoint/2010/main" val="2919366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2E5C6-65F1-4534-88A3-5A6A5735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Standards Mastery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E07717-3670-46A0-BAB8-960AF100220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140" y="1825625"/>
            <a:ext cx="6297720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676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82B2-CDEE-46B6-84A1-01550A56E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Mastery by Student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D052EE-4192-43C2-BE99-419FDF55B48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9811"/>
            <a:ext cx="10515600" cy="4162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0956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1571</Words>
  <Application>Microsoft Office PowerPoint</Application>
  <PresentationFormat>Widescreen</PresentationFormat>
  <Paragraphs>246</Paragraphs>
  <Slides>42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Master’s Defense</vt:lpstr>
      <vt:lpstr>Agenda</vt:lpstr>
      <vt:lpstr>North Star Academy Washington Park HS</vt:lpstr>
      <vt:lpstr>AP Calculus BC</vt:lpstr>
      <vt:lpstr>Students</vt:lpstr>
      <vt:lpstr>Academic Goals</vt:lpstr>
      <vt:lpstr>Overall Standards Mastery (March 2020) </vt:lpstr>
      <vt:lpstr>Overall Standards Mastery</vt:lpstr>
      <vt:lpstr>Mastery by Student</vt:lpstr>
      <vt:lpstr>Research Question #1</vt:lpstr>
      <vt:lpstr>What, if any were the achievement differences between students who took Pre-AP Calculus and those who took AP Calculus AB during their junior year?</vt:lpstr>
      <vt:lpstr>What, if any were the achievement differences between students who took Pre-AP Calculus and those who took AP Calculus AB during their junior year?</vt:lpstr>
      <vt:lpstr>What, if any were the achievement differences between students who took Pre-AP Calculus and those who took AP Calculus AB during their junior year?</vt:lpstr>
      <vt:lpstr>Implications for Teachers and Leaders</vt:lpstr>
      <vt:lpstr>Research Question #2</vt:lpstr>
      <vt:lpstr>What, if any, achievement differences exist between students that scored at or above mastery in character development vs. students that scored below mastery?</vt:lpstr>
      <vt:lpstr>What, if any, achievement differences exist between students that scored at or above mastery in character development vs. students that scored below mastery?</vt:lpstr>
      <vt:lpstr>What, if any, achievement differences exist between students that scored at or above mastery in character development vs. students that scored below mastery?</vt:lpstr>
      <vt:lpstr>What, if any, achievement differences exist between students that scored at or above mastery in character development vs. students that scored below mastery?</vt:lpstr>
      <vt:lpstr>Implications for Teachers and Leaders</vt:lpstr>
      <vt:lpstr>My Perspective on Academic Results</vt:lpstr>
      <vt:lpstr>My Perspective on Academic Results</vt:lpstr>
      <vt:lpstr>Character Goal</vt:lpstr>
      <vt:lpstr>Character Goal (March 2020)</vt:lpstr>
      <vt:lpstr>Character Results - Mastery</vt:lpstr>
      <vt:lpstr>Character Results - Mastery</vt:lpstr>
      <vt:lpstr>Character Results - Growth</vt:lpstr>
      <vt:lpstr>Character Results - Growth</vt:lpstr>
      <vt:lpstr>My Perspective on Character Results</vt:lpstr>
      <vt:lpstr>My Perspective on Character Results</vt:lpstr>
      <vt:lpstr>Portfolio Entry #1</vt:lpstr>
      <vt:lpstr>Portfolio Entry #2</vt:lpstr>
      <vt:lpstr>Portfolio Entry #3</vt:lpstr>
      <vt:lpstr>Portfolio Entry #4</vt:lpstr>
      <vt:lpstr>Key Insight #1</vt:lpstr>
      <vt:lpstr>Key Insight #2</vt:lpstr>
      <vt:lpstr>Thank you!</vt:lpstr>
      <vt:lpstr>Questions</vt:lpstr>
      <vt:lpstr>Research Question #2</vt:lpstr>
      <vt:lpstr>Research Question #2</vt:lpstr>
      <vt:lpstr>Research Question #2</vt:lpstr>
      <vt:lpstr>Research Question #2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Coapman</dc:creator>
  <cp:lastModifiedBy>Kyle Coapman</cp:lastModifiedBy>
  <cp:revision>65</cp:revision>
  <dcterms:created xsi:type="dcterms:W3CDTF">2020-05-31T20:08:19Z</dcterms:created>
  <dcterms:modified xsi:type="dcterms:W3CDTF">2020-06-08T12:14:09Z</dcterms:modified>
</cp:coreProperties>
</file>